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0"/>
    <p:restoredTop sz="94549"/>
  </p:normalViewPr>
  <p:slideViewPr>
    <p:cSldViewPr snapToGrid="0" snapToObjects="1">
      <p:cViewPr>
        <p:scale>
          <a:sx n="114" d="100"/>
          <a:sy n="114" d="100"/>
        </p:scale>
        <p:origin x="160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i="1"/>
              <a:t>r</a:t>
            </a:r>
            <a:r>
              <a:rPr lang="en"/>
              <a:t>= degrees of freedom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/>
              <a:t>= correlation coefficient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i="1"/>
              <a:t>p</a:t>
            </a:r>
            <a:r>
              <a:rPr lang="en"/>
              <a:t>= significance level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800"/>
              <a:buNone/>
              <a:defRPr sz="3800"/>
            </a:lvl1pPr>
            <a:lvl2pPr lvl="1" algn="ctr">
              <a:spcBef>
                <a:spcPts val="0"/>
              </a:spcBef>
              <a:buSzPts val="3800"/>
              <a:buNone/>
              <a:defRPr sz="3800"/>
            </a:lvl2pPr>
            <a:lvl3pPr lvl="2" algn="ctr">
              <a:spcBef>
                <a:spcPts val="0"/>
              </a:spcBef>
              <a:buSzPts val="3800"/>
              <a:buNone/>
              <a:defRPr sz="3800"/>
            </a:lvl3pPr>
            <a:lvl4pPr lvl="3" algn="ctr">
              <a:spcBef>
                <a:spcPts val="0"/>
              </a:spcBef>
              <a:buSzPts val="3800"/>
              <a:buNone/>
              <a:defRPr sz="3800"/>
            </a:lvl4pPr>
            <a:lvl5pPr lvl="4" algn="ctr">
              <a:spcBef>
                <a:spcPts val="0"/>
              </a:spcBef>
              <a:buSzPts val="3800"/>
              <a:buNone/>
              <a:defRPr sz="3800"/>
            </a:lvl5pPr>
            <a:lvl6pPr lvl="5" algn="ctr">
              <a:spcBef>
                <a:spcPts val="0"/>
              </a:spcBef>
              <a:buSzPts val="3800"/>
              <a:buNone/>
              <a:defRPr sz="3800"/>
            </a:lvl6pPr>
            <a:lvl7pPr lvl="6" algn="ctr">
              <a:spcBef>
                <a:spcPts val="0"/>
              </a:spcBef>
              <a:buSzPts val="3800"/>
              <a:buNone/>
              <a:defRPr sz="3800"/>
            </a:lvl7pPr>
            <a:lvl8pPr lvl="7" algn="ctr">
              <a:spcBef>
                <a:spcPts val="0"/>
              </a:spcBef>
              <a:buSzPts val="3800"/>
              <a:buNone/>
              <a:defRPr sz="3800"/>
            </a:lvl8pPr>
            <a:lvl9pPr lvl="8" algn="ctr">
              <a:spcBef>
                <a:spcPts val="0"/>
              </a:spcBef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Shape 4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43" name="Shape 4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Shape 4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200"/>
              <a:buNone/>
              <a:defRPr sz="3200"/>
            </a:lvl1pPr>
            <a:lvl2pPr lvl="1" algn="ctr">
              <a:spcBef>
                <a:spcPts val="0"/>
              </a:spcBef>
              <a:buSzPts val="3200"/>
              <a:buNone/>
              <a:defRPr sz="3200"/>
            </a:lvl2pPr>
            <a:lvl3pPr lvl="2" algn="ctr">
              <a:spcBef>
                <a:spcPts val="0"/>
              </a:spcBef>
              <a:buSzPts val="3200"/>
              <a:buNone/>
              <a:defRPr sz="3200"/>
            </a:lvl3pPr>
            <a:lvl4pPr lvl="3" algn="ctr">
              <a:spcBef>
                <a:spcPts val="0"/>
              </a:spcBef>
              <a:buSzPts val="3200"/>
              <a:buNone/>
              <a:defRPr sz="3200"/>
            </a:lvl4pPr>
            <a:lvl5pPr lvl="4" algn="ctr">
              <a:spcBef>
                <a:spcPts val="0"/>
              </a:spcBef>
              <a:buSzPts val="3200"/>
              <a:buNone/>
              <a:defRPr sz="3200"/>
            </a:lvl5pPr>
            <a:lvl6pPr lvl="5" algn="ctr">
              <a:spcBef>
                <a:spcPts val="0"/>
              </a:spcBef>
              <a:buSzPts val="3200"/>
              <a:buNone/>
              <a:defRPr sz="3200"/>
            </a:lvl6pPr>
            <a:lvl7pPr lvl="6" algn="ctr">
              <a:spcBef>
                <a:spcPts val="0"/>
              </a:spcBef>
              <a:buSzPts val="3200"/>
              <a:buNone/>
              <a:defRPr sz="3200"/>
            </a:lvl7pPr>
            <a:lvl8pPr lvl="7" algn="ctr">
              <a:spcBef>
                <a:spcPts val="0"/>
              </a:spcBef>
              <a:buSzPts val="3200"/>
              <a:buNone/>
              <a:defRPr sz="3200"/>
            </a:lvl8pPr>
            <a:lvl9pPr lvl="8" algn="ctr">
              <a:spcBef>
                <a:spcPts val="0"/>
              </a:spcBef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300"/>
              <a:buChar char="●"/>
              <a:defRPr/>
            </a:lvl1pPr>
            <a:lvl2pPr lvl="1" algn="ctr">
              <a:spcBef>
                <a:spcPts val="0"/>
              </a:spcBef>
              <a:buSzPts val="1100"/>
              <a:buChar char="○"/>
              <a:defRPr/>
            </a:lvl2pPr>
            <a:lvl3pPr lvl="2" algn="ctr">
              <a:spcBef>
                <a:spcPts val="0"/>
              </a:spcBef>
              <a:buSzPts val="1100"/>
              <a:buChar char="■"/>
              <a:defRPr/>
            </a:lvl3pPr>
            <a:lvl4pPr lvl="3" algn="ctr">
              <a:spcBef>
                <a:spcPts val="0"/>
              </a:spcBef>
              <a:buSzPts val="1100"/>
              <a:buChar char="●"/>
              <a:defRPr/>
            </a:lvl4pPr>
            <a:lvl5pPr lvl="4" algn="ctr">
              <a:spcBef>
                <a:spcPts val="0"/>
              </a:spcBef>
              <a:buSzPts val="1100"/>
              <a:buChar char="○"/>
              <a:defRPr/>
            </a:lvl5pPr>
            <a:lvl6pPr lvl="5" algn="ctr">
              <a:spcBef>
                <a:spcPts val="0"/>
              </a:spcBef>
              <a:buSzPts val="1100"/>
              <a:buChar char="■"/>
              <a:defRPr/>
            </a:lvl6pPr>
            <a:lvl7pPr lvl="6" algn="ctr">
              <a:spcBef>
                <a:spcPts val="0"/>
              </a:spcBef>
              <a:buSzPts val="1100"/>
              <a:buChar char="●"/>
              <a:defRPr/>
            </a:lvl7pPr>
            <a:lvl8pPr lvl="7" algn="ctr">
              <a:spcBef>
                <a:spcPts val="0"/>
              </a:spcBef>
              <a:buSzPts val="1100"/>
              <a:buChar char="○"/>
              <a:defRPr/>
            </a:lvl8pPr>
            <a:lvl9pPr lvl="8" algn="ctr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lang="en" sz="1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DCA #1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subTitle" idx="1"/>
          </p:nvPr>
        </p:nvSpPr>
        <p:spPr>
          <a:xfrm>
            <a:off x="1858700" y="2955958"/>
            <a:ext cx="5361300" cy="52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dirty="0" err="1">
                <a:solidFill>
                  <a:srgbClr val="000000"/>
                </a:solidFill>
              </a:rPr>
              <a:t>Jannet</a:t>
            </a:r>
            <a:r>
              <a:rPr lang="en" dirty="0">
                <a:solidFill>
                  <a:srgbClr val="000000"/>
                </a:solidFill>
              </a:rPr>
              <a:t> Barajas &amp; Graciela Espinoza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subTitle" idx="1"/>
          </p:nvPr>
        </p:nvSpPr>
        <p:spPr>
          <a:xfrm>
            <a:off x="311700" y="32913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Comm 3300 Section 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39561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Independent Variable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561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 smtClean="0">
                <a:solidFill>
                  <a:srgbClr val="000000"/>
                </a:solidFill>
              </a:rPr>
              <a:t>If </a:t>
            </a:r>
            <a:r>
              <a:rPr lang="en" sz="2800" dirty="0">
                <a:solidFill>
                  <a:srgbClr val="000000"/>
                </a:solidFill>
              </a:rPr>
              <a:t>participants work Part-time or </a:t>
            </a:r>
            <a:r>
              <a:rPr lang="en" sz="2800" dirty="0" smtClean="0">
                <a:solidFill>
                  <a:srgbClr val="000000"/>
                </a:solidFill>
              </a:rPr>
              <a:t>Full-time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</a:pPr>
            <a:r>
              <a:rPr lang="en-US" sz="2800" dirty="0" err="1" smtClean="0">
                <a:solidFill>
                  <a:srgbClr val="000000"/>
                </a:solidFill>
              </a:rPr>
              <a:t>def</a:t>
            </a:r>
            <a:r>
              <a:rPr lang="en-US" sz="2800" dirty="0" smtClean="0">
                <a:solidFill>
                  <a:srgbClr val="000000"/>
                </a:solidFill>
              </a:rPr>
              <a:t>: </a:t>
            </a:r>
            <a:r>
              <a:rPr lang="en" sz="2800" dirty="0" smtClean="0">
                <a:solidFill>
                  <a:srgbClr val="000000"/>
                </a:solidFill>
              </a:rPr>
              <a:t>the time </a:t>
            </a:r>
            <a:r>
              <a:rPr lang="en" sz="2800" dirty="0">
                <a:solidFill>
                  <a:srgbClr val="000000"/>
                </a:solidFill>
              </a:rPr>
              <a:t>you spend at </a:t>
            </a:r>
            <a:r>
              <a:rPr lang="en" sz="2800" dirty="0" smtClean="0">
                <a:solidFill>
                  <a:srgbClr val="000000"/>
                </a:solidFill>
              </a:rPr>
              <a:t>work </a:t>
            </a:r>
            <a:endParaRPr lang="en" sz="2800" dirty="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4662300" y="1152475"/>
            <a:ext cx="3956100" cy="3560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000000"/>
                </a:solidFill>
              </a:rPr>
              <a:t> The level of verbal aggression that is </a:t>
            </a:r>
            <a:r>
              <a:rPr lang="en" sz="2800" dirty="0" smtClean="0">
                <a:solidFill>
                  <a:srgbClr val="000000"/>
                </a:solidFill>
              </a:rPr>
              <a:t>displayed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100000"/>
              </a:lnSpc>
              <a:spcAft>
                <a:spcPts val="0"/>
              </a:spcAft>
            </a:pPr>
            <a:r>
              <a:rPr lang="en-US" sz="2800" dirty="0" err="1" smtClean="0">
                <a:solidFill>
                  <a:srgbClr val="000000"/>
                </a:solidFill>
              </a:rPr>
              <a:t>def</a:t>
            </a:r>
            <a:r>
              <a:rPr lang="en-US" sz="2800" dirty="0" smtClean="0">
                <a:solidFill>
                  <a:srgbClr val="000000"/>
                </a:solidFill>
              </a:rPr>
              <a:t>: </a:t>
            </a:r>
            <a:r>
              <a:rPr lang="en" sz="2800" dirty="0" smtClean="0">
                <a:solidFill>
                  <a:srgbClr val="000000"/>
                </a:solidFill>
              </a:rPr>
              <a:t>insults </a:t>
            </a:r>
            <a:r>
              <a:rPr lang="en" sz="2800" dirty="0">
                <a:solidFill>
                  <a:srgbClr val="000000"/>
                </a:solidFill>
              </a:rPr>
              <a:t>to </a:t>
            </a:r>
            <a:r>
              <a:rPr lang="en-US" sz="2800" dirty="0" smtClean="0">
                <a:solidFill>
                  <a:srgbClr val="000000"/>
                </a:solidFill>
              </a:rPr>
              <a:t>an individuals </a:t>
            </a:r>
            <a:r>
              <a:rPr lang="en" sz="2800" dirty="0" smtClean="0">
                <a:solidFill>
                  <a:srgbClr val="000000"/>
                </a:solidFill>
              </a:rPr>
              <a:t>self-concept rather </a:t>
            </a:r>
            <a:r>
              <a:rPr lang="en" sz="2800" dirty="0">
                <a:solidFill>
                  <a:srgbClr val="000000"/>
                </a:solidFill>
              </a:rPr>
              <a:t>than their </a:t>
            </a:r>
            <a:r>
              <a:rPr lang="en" sz="2800" dirty="0" smtClean="0">
                <a:solidFill>
                  <a:srgbClr val="000000"/>
                </a:solidFill>
              </a:rPr>
              <a:t>position </a:t>
            </a:r>
            <a:r>
              <a:rPr lang="en-US" sz="2800" dirty="0" smtClean="0">
                <a:solidFill>
                  <a:srgbClr val="000000"/>
                </a:solidFill>
              </a:rPr>
              <a:t>on a topic</a:t>
            </a:r>
            <a:endParaRPr lang="en" sz="2800" dirty="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662300" y="445025"/>
            <a:ext cx="39561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Dependent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dirty="0">
                <a:latin typeface="Calibri" charset="0"/>
                <a:ea typeface="Calibri" charset="0"/>
                <a:cs typeface="Calibri" charset="0"/>
              </a:rPr>
              <a:t>Hypothesis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000000"/>
                </a:solidFill>
              </a:rPr>
              <a:t>There will be a relationship between the amount of hours you work </a:t>
            </a:r>
            <a:r>
              <a:rPr lang="en-US" sz="3000" dirty="0" smtClean="0">
                <a:solidFill>
                  <a:srgbClr val="000000"/>
                </a:solidFill>
              </a:rPr>
              <a:t>and one’s </a:t>
            </a:r>
            <a:r>
              <a:rPr lang="en" sz="3000" dirty="0" smtClean="0">
                <a:solidFill>
                  <a:srgbClr val="000000"/>
                </a:solidFill>
              </a:rPr>
              <a:t>level </a:t>
            </a:r>
            <a:r>
              <a:rPr lang="en" sz="3000" dirty="0">
                <a:solidFill>
                  <a:srgbClr val="000000"/>
                </a:solidFill>
              </a:rPr>
              <a:t>of verbal aggression.</a:t>
            </a:r>
            <a:r>
              <a:rPr lang="en" sz="3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</a:p>
          <a:p>
            <a:pPr marL="0" lvl="0" indent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819150" y="540800"/>
            <a:ext cx="7505700" cy="217483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Population</a:t>
            </a:r>
            <a:r>
              <a:rPr lang="en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workers </a:t>
            </a:r>
            <a:r>
              <a:rPr lang="en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employed</a:t>
            </a:r>
            <a:r>
              <a:rPr lang="en-US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either </a:t>
            </a:r>
            <a:r>
              <a:rPr lang="en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part-time </a:t>
            </a:r>
            <a:r>
              <a:rPr lang="en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lang="en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full-time</a:t>
            </a:r>
            <a:r>
              <a:rPr lang="en-US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Scales used: The Verbal Aggressiveness Scale </a:t>
            </a:r>
            <a:r>
              <a:rPr lang="en-US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Types of sampling: Convenience Sampling </a:t>
            </a:r>
            <a:b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666750" y="490654"/>
            <a:ext cx="7505700" cy="77614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dirty="0">
                <a:latin typeface="Calibri" charset="0"/>
                <a:ea typeface="Calibri" charset="0"/>
                <a:cs typeface="Calibri" charset="0"/>
              </a:rPr>
              <a:t>Descriptive Statistics</a:t>
            </a:r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66750" y="1266800"/>
            <a:ext cx="7808178" cy="329404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 i="1" dirty="0"/>
              <a:t>N= </a:t>
            </a:r>
            <a:r>
              <a:rPr lang="en" sz="1800" i="1" dirty="0" smtClean="0"/>
              <a:t>30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 dirty="0" smtClean="0"/>
              <a:t>Biological sex: females (</a:t>
            </a:r>
            <a:r>
              <a:rPr lang="en" sz="1800" i="1" dirty="0" smtClean="0"/>
              <a:t>n</a:t>
            </a:r>
            <a:r>
              <a:rPr lang="en" sz="1800" dirty="0" smtClean="0"/>
              <a:t> = 14) , males (</a:t>
            </a:r>
            <a:r>
              <a:rPr lang="en" sz="1800" i="1" dirty="0" smtClean="0"/>
              <a:t>n</a:t>
            </a:r>
            <a:r>
              <a:rPr lang="en" sz="1800" dirty="0" smtClean="0"/>
              <a:t> = 16)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 dirty="0" smtClean="0"/>
              <a:t>Age</a:t>
            </a:r>
            <a:r>
              <a:rPr lang="en" sz="1800" dirty="0"/>
              <a:t>: </a:t>
            </a:r>
            <a:r>
              <a:rPr lang="en" sz="1800" i="1" dirty="0"/>
              <a:t>M </a:t>
            </a:r>
            <a:r>
              <a:rPr lang="en" sz="1800" dirty="0"/>
              <a:t>= </a:t>
            </a:r>
            <a:r>
              <a:rPr lang="en" sz="1800" dirty="0" smtClean="0"/>
              <a:t>25.77</a:t>
            </a:r>
            <a:r>
              <a:rPr lang="en-US" sz="1800" dirty="0" smtClean="0"/>
              <a:t>, </a:t>
            </a:r>
            <a:r>
              <a:rPr lang="en" sz="1800" i="1" dirty="0" smtClean="0"/>
              <a:t>SD</a:t>
            </a:r>
            <a:r>
              <a:rPr lang="en" sz="1800" dirty="0" smtClean="0"/>
              <a:t> </a:t>
            </a:r>
            <a:r>
              <a:rPr lang="en-US" sz="1800" dirty="0" smtClean="0"/>
              <a:t>= </a:t>
            </a:r>
            <a:r>
              <a:rPr lang="en" sz="1800" dirty="0" smtClean="0"/>
              <a:t>6.26</a:t>
            </a:r>
            <a:r>
              <a:rPr lang="en-US" sz="1800" dirty="0" smtClean="0"/>
              <a:t>, </a:t>
            </a:r>
            <a:r>
              <a:rPr lang="en" sz="1800" dirty="0" smtClean="0"/>
              <a:t>Range </a:t>
            </a:r>
            <a:r>
              <a:rPr lang="en" sz="1800" dirty="0"/>
              <a:t>= 19 - 43 years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 dirty="0" smtClean="0"/>
              <a:t>Race</a:t>
            </a:r>
            <a:r>
              <a:rPr lang="en" sz="1800" dirty="0"/>
              <a:t>: Hispanic/Latino/a (</a:t>
            </a:r>
            <a:r>
              <a:rPr lang="en" sz="1800" i="1" dirty="0"/>
              <a:t>n</a:t>
            </a:r>
            <a:r>
              <a:rPr lang="en" sz="1800" dirty="0"/>
              <a:t> = 25) , Asian/Asian American (</a:t>
            </a:r>
            <a:r>
              <a:rPr lang="en" sz="1800" i="1" dirty="0"/>
              <a:t>n </a:t>
            </a:r>
            <a:r>
              <a:rPr lang="en" sz="1800" dirty="0"/>
              <a:t>= 2) , Black/African American (</a:t>
            </a:r>
            <a:r>
              <a:rPr lang="en" sz="1800" i="1" dirty="0"/>
              <a:t>n</a:t>
            </a:r>
            <a:r>
              <a:rPr lang="en" sz="1800" dirty="0"/>
              <a:t> = 1) , Native American (</a:t>
            </a:r>
            <a:r>
              <a:rPr lang="en" sz="1800" i="1" dirty="0"/>
              <a:t>n</a:t>
            </a:r>
            <a:r>
              <a:rPr lang="en" sz="1800" dirty="0"/>
              <a:t> = 1) , White/Caucasian (</a:t>
            </a:r>
            <a:r>
              <a:rPr lang="en" sz="1800" i="1" dirty="0"/>
              <a:t>n</a:t>
            </a:r>
            <a:r>
              <a:rPr lang="en" sz="1800" dirty="0"/>
              <a:t> = 1)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/>
              <a:t>Variable </a:t>
            </a:r>
            <a:r>
              <a:rPr lang="en" sz="1800" dirty="0" smtClean="0"/>
              <a:t>Means</a:t>
            </a:r>
            <a:r>
              <a:rPr lang="en" sz="1800" dirty="0"/>
              <a:t>: </a:t>
            </a:r>
            <a:r>
              <a:rPr lang="en" sz="1800" dirty="0" smtClean="0"/>
              <a:t>Verbal </a:t>
            </a:r>
            <a:r>
              <a:rPr lang="en" sz="1800" dirty="0"/>
              <a:t>Aggressiveness (</a:t>
            </a:r>
            <a:r>
              <a:rPr lang="en" sz="1800" i="1" dirty="0"/>
              <a:t>M</a:t>
            </a:r>
            <a:r>
              <a:rPr lang="en" sz="1800" dirty="0"/>
              <a:t> = 2.19 , </a:t>
            </a:r>
            <a:r>
              <a:rPr lang="en" sz="1800" i="1" dirty="0"/>
              <a:t>SD</a:t>
            </a:r>
            <a:r>
              <a:rPr lang="en" sz="1800" dirty="0"/>
              <a:t> = .</a:t>
            </a:r>
            <a:r>
              <a:rPr lang="en" sz="1800" dirty="0" smtClean="0"/>
              <a:t>54)</a:t>
            </a:r>
            <a:r>
              <a:rPr lang="en-US" sz="1800" dirty="0" smtClean="0"/>
              <a:t>; </a:t>
            </a:r>
            <a:r>
              <a:rPr lang="en" sz="1800" dirty="0" smtClean="0"/>
              <a:t>Hours </a:t>
            </a:r>
            <a:r>
              <a:rPr lang="en" sz="1800" dirty="0"/>
              <a:t>at </a:t>
            </a:r>
            <a:r>
              <a:rPr lang="en" sz="1800" dirty="0" smtClean="0"/>
              <a:t>work</a:t>
            </a:r>
            <a:r>
              <a:rPr lang="en-US" sz="1800" dirty="0" smtClean="0"/>
              <a:t>: </a:t>
            </a:r>
            <a:r>
              <a:rPr lang="en" sz="1800" i="1" dirty="0" smtClean="0"/>
              <a:t>M</a:t>
            </a:r>
            <a:r>
              <a:rPr lang="en" sz="1800" dirty="0" smtClean="0"/>
              <a:t> </a:t>
            </a:r>
            <a:r>
              <a:rPr lang="en" sz="1800" dirty="0"/>
              <a:t>= 38.06 ,  </a:t>
            </a:r>
            <a:r>
              <a:rPr lang="en" sz="1800" i="1" dirty="0"/>
              <a:t>SD</a:t>
            </a:r>
            <a:r>
              <a:rPr lang="en" sz="1800" dirty="0"/>
              <a:t> = </a:t>
            </a:r>
            <a:r>
              <a:rPr lang="en" sz="1800" dirty="0" smtClean="0"/>
              <a:t>11.57 </a:t>
            </a:r>
          </a:p>
          <a:p>
            <a:pPr lvl="0">
              <a:lnSpc>
                <a:spcPct val="100000"/>
              </a:lnSpc>
              <a:buNone/>
            </a:pPr>
            <a:r>
              <a:rPr lang="en-US" sz="1800" dirty="0" smtClean="0"/>
              <a:t>Reliability for Verbal Aggressiveness Scale: ⍺</a:t>
            </a:r>
            <a:r>
              <a:rPr lang="en" sz="1800" dirty="0" smtClean="0"/>
              <a:t>= .775 </a:t>
            </a:r>
            <a:r>
              <a:rPr lang="en" dirty="0" smtClean="0"/>
              <a:t> </a:t>
            </a:r>
            <a:endParaRPr lang="e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819150" y="5408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Inferential statistics</a:t>
            </a:r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819150" y="1326994"/>
            <a:ext cx="7505700" cy="3066585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000" i="1" dirty="0"/>
              <a:t>r</a:t>
            </a:r>
            <a:r>
              <a:rPr lang="en" sz="3000" dirty="0"/>
              <a:t> (28) = .203 , </a:t>
            </a:r>
            <a:r>
              <a:rPr lang="en" sz="3000" i="1" dirty="0"/>
              <a:t>p </a:t>
            </a:r>
            <a:r>
              <a:rPr lang="en" sz="3000" dirty="0"/>
              <a:t>= .281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3000" dirty="0" smtClean="0"/>
              <a:t>Based </a:t>
            </a:r>
            <a:r>
              <a:rPr lang="en" sz="3000" dirty="0"/>
              <a:t>on our significance level we had to reject our hypothesis and accepted our null </a:t>
            </a:r>
            <a:r>
              <a:rPr lang="en" sz="3000" dirty="0" smtClean="0"/>
              <a:t>hypothesis</a:t>
            </a:r>
            <a:r>
              <a:rPr lang="en-US" sz="3000" dirty="0" smtClean="0"/>
              <a:t>.</a:t>
            </a:r>
            <a:r>
              <a:rPr lang="en" sz="3000" dirty="0" smtClean="0"/>
              <a:t> </a:t>
            </a:r>
            <a:endParaRPr lang="en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229</Words>
  <Application>Microsoft Macintosh PowerPoint</Application>
  <PresentationFormat>On-screen Show (16:9)</PresentationFormat>
  <Paragraphs>25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Nunito</vt:lpstr>
      <vt:lpstr>Times New Roman</vt:lpstr>
      <vt:lpstr>Shift</vt:lpstr>
      <vt:lpstr>DCA #1</vt:lpstr>
      <vt:lpstr>Independent Variable</vt:lpstr>
      <vt:lpstr>Hypothesis</vt:lpstr>
      <vt:lpstr> Population: workers employed either part-time or full-time  Scales used: The Verbal Aggressiveness Scale   Types of sampling: Convenience Sampling   </vt:lpstr>
      <vt:lpstr>Descriptive Statistics</vt:lpstr>
      <vt:lpstr>Inferential statistics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DCA #1</dc:title>
  <cp:lastModifiedBy>Melissa Tindage</cp:lastModifiedBy>
  <cp:revision>5</cp:revision>
  <dcterms:modified xsi:type="dcterms:W3CDTF">2018-01-04T06:50:57Z</dcterms:modified>
</cp:coreProperties>
</file>